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6" roundtripDataSignature="AMtx7mgw00s8nkTuWtmeJfiLGvN5tquj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customschemas.google.com/relationships/presentationmetadata" Target="metadata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be68f3945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gbe68f3945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be68f3945f_0_2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be68f3945f_0_2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32" name="Google Shape;232;gbe68f3945f_0_2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be68f3945f_0_2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be68f3945f_0_2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39" name="Google Shape;239;gbe68f3945f_0_2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be68f3945f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be68f3945f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48" name="Google Shape;248;gbe68f3945f_3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be68f3945f_5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be68f3945f_5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6" name="Google Shape;256;gbe68f3945f_5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be68f3945f_3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be68f3945f_3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66" name="Google Shape;266;gbe68f3945f_3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be68f3945f_0_2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be68f3945f_0_2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74" name="Google Shape;274;gbe68f3945f_0_2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be68f3945f_0_2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be68f3945f_0_2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1" name="Google Shape;281;gbe68f3945f_0_2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e68f3945f_6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be68f3945f_6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be68f3945f_6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e68f3945f_5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be68f3945f_5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be68f3945f_5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be68f3945f_0_2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gbe68f3945f_0_2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05" name="Google Shape;305;gbe68f3945f_0_2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be68f3945f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be68f3945f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6" name="Google Shape;166;gbe68f3945f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8" name="Google Shape;17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be68f3945f_0_2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be68f3945f_0_2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9" name="Google Shape;189;gbe68f3945f_0_20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e68f3945f_0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be68f3945f_0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97" name="Google Shape;197;gbe68f3945f_0_1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e68f3945f_0_2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be68f3945f_0_2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04" name="Google Shape;204;gbe68f3945f_0_2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be68f3945f_5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be68f3945f_5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1" name="Google Shape;211;gbe68f3945f_5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e68f3945f_0_2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be68f3945f_0_2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8" name="Google Shape;218;gbe68f3945f_0_2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be68f3945f_0_2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be68f3945f_0_2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5" name="Google Shape;225;gbe68f3945f_0_2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4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2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2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6" name="Google Shape;136;p3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7" name="Google Shape;137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3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4" name="Google Shape;144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3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4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4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74000">
              <a:srgbClr val="3A3A3A"/>
            </a:gs>
            <a:gs pos="83000">
              <a:srgbClr val="3A3A3A"/>
            </a:gs>
            <a:gs pos="100000">
              <a:srgbClr val="3A3A3A"/>
            </a:gs>
          </a:gsLst>
          <a:lin ang="5400000" scaled="0"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hyperlink" Target="https://www.computerworld.com/article/2913805/sony-hackers-targeted-employees-with-fake-apple-id-emails.html" TargetMode="External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hyperlink" Target="https://www.fox9.com/news/ceo-spoofing-costs-drug-company-50-million" TargetMode="External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hyperlink" Target="https://www.cnbc.com/2019/03/27/phishing-email-scam-stole-100-million-from-facebook-and-google.html" TargetMode="External"/><Relationship Id="rId5" Type="http://schemas.openxmlformats.org/officeDocument/2006/relationships/image" Target="../media/image16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hyperlink" Target="https://money.cnn.com/2015/08/10/technology/ubiquiti-hacked/?iid=EL" TargetMode="External"/><Relationship Id="rId5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hyperlink" Target="https://gitlab.com/An0nUD4Y/hiddeneye" TargetMode="External"/><Relationship Id="rId9" Type="http://schemas.openxmlformats.org/officeDocument/2006/relationships/hyperlink" Target="https://github.com/yeyintminthuhtut/Awesome-Red-Teaming#-initial-access" TargetMode="External"/><Relationship Id="rId5" Type="http://schemas.openxmlformats.org/officeDocument/2006/relationships/hyperlink" Target="https://openphish.com/" TargetMode="External"/><Relationship Id="rId6" Type="http://schemas.openxmlformats.org/officeDocument/2006/relationships/hyperlink" Target="https://github.com/mitchellkrogza/Phishing.Database" TargetMode="External"/><Relationship Id="rId7" Type="http://schemas.openxmlformats.org/officeDocument/2006/relationships/hyperlink" Target="https://getgophish.com/" TargetMode="External"/><Relationship Id="rId8" Type="http://schemas.openxmlformats.org/officeDocument/2006/relationships/hyperlink" Target="https://github.com/infosecn1nja/Red-Teaming-Toolkit#phishing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offensive-security.com/metasploit-unleashed/vbscript-infection-methods/" TargetMode="External"/><Relationship Id="rId4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hyperlink" Target="https://tryhackme.com/room/phishinghiddeney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hyperlink" Target="https://www.fbi.gov/scams-and-safety/common-scams-and-crimes/nigerian-letter-or-419-fraud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gbe68f3945f_0_2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be68f3945f_0_221"/>
          <p:cNvSpPr txBox="1"/>
          <p:nvPr/>
        </p:nvSpPr>
        <p:spPr>
          <a:xfrm>
            <a:off x="192450" y="287340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Real World Phishing Examples</a:t>
            </a:r>
            <a:endParaRPr sz="4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gbe68f3945f_0_2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gbe68f3945f_0_242"/>
          <p:cNvSpPr txBox="1"/>
          <p:nvPr/>
        </p:nvSpPr>
        <p:spPr>
          <a:xfrm>
            <a:off x="196225" y="49400"/>
            <a:ext cx="6762000" cy="6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Sony hackers targeted employees with fake Apple ID emails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Phishing emails aimed at system engineers, network administrators and others who were asked to verify their Apple IDs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Emails impersonating Apple demanded that recipients verify their Apple ID credentials because of purported unauthorized activity. 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Clicking the link sent, brought victims to a site that hosted an official-looking request for account verification.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43" name="Google Shape;243;gbe68f3945f_0_2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15475" y="526526"/>
            <a:ext cx="3724001" cy="248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gbe68f3945f_0_2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02525" y="3429001"/>
            <a:ext cx="3575305" cy="1742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gbe68f3945f_3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be68f3945f_3_0"/>
          <p:cNvSpPr txBox="1"/>
          <p:nvPr/>
        </p:nvSpPr>
        <p:spPr>
          <a:xfrm>
            <a:off x="196225" y="149650"/>
            <a:ext cx="11814000" cy="6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'CEO Spoofing' costs drug company $50 million</a:t>
            </a:r>
            <a:endParaRPr sz="2400" u="sng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Scammers e-mailed the accounts payable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coordinator at Upsher-Smith 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Laboratories, a drug company in 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Minnesota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Instructed the employee to follow 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directions from the “CEO” as well as the 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lawyer’s name they provided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employee asked the company’s bank 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make nine wire transfers totaling more 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 $50 million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52" name="Google Shape;252;gbe68f3945f_3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5025" y="1312775"/>
            <a:ext cx="4590200" cy="301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gbe68f3945f_5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be68f3945f_5_21"/>
          <p:cNvSpPr txBox="1"/>
          <p:nvPr/>
        </p:nvSpPr>
        <p:spPr>
          <a:xfrm>
            <a:off x="196225" y="149650"/>
            <a:ext cx="8006700" cy="6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Scammer used phishing emails to steal over $100 million from Google and Facebook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Rimasauskas and his co-conspirators created fairly convincing forgery emails using fake email accounts.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Impersonated Quanta - who legitimately worked with Google and Facebook.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They sent phishing emails with fake invoices to employees at Facebook and Google who “regularly conducted multimillion-dollar transactions” with Quanta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60" name="Google Shape;260;gbe68f3945f_5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97800" y="327825"/>
            <a:ext cx="1771800" cy="245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be68f3945f_5_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98050" y="2992500"/>
            <a:ext cx="2614424" cy="162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gbe68f3945f_5_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01750" y="4971325"/>
            <a:ext cx="2467850" cy="11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gbe68f3945f_3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gbe68f3945f_3_6"/>
          <p:cNvSpPr txBox="1"/>
          <p:nvPr/>
        </p:nvSpPr>
        <p:spPr>
          <a:xfrm>
            <a:off x="196225" y="149650"/>
            <a:ext cx="11814000" cy="6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Hackers siphon $47 million out of tech company's accounts</a:t>
            </a:r>
            <a:endParaRPr sz="2400" u="sng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Hacker used fake emails to dupe employees of networking firm Ubiquiti into turning over usernames, passwords and account numbers.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Funds were transferred out of a Ubiquiti subsidiary in Hong Kong to other overseas accounts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Ubiquiti were able to recover $14.9 million, but the hacker was able to get away with the remaining $31.8 million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70" name="Google Shape;270;gbe68f3945f_3_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8151" y="3961200"/>
            <a:ext cx="3135051" cy="2638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gbe68f3945f_0_2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be68f3945f_0_228"/>
          <p:cNvSpPr txBox="1"/>
          <p:nvPr/>
        </p:nvSpPr>
        <p:spPr>
          <a:xfrm>
            <a:off x="192450" y="287340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Phishing Tools/Resources</a:t>
            </a:r>
            <a:endParaRPr sz="4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gbe68f3945f_0_2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gbe68f3945f_0_214"/>
          <p:cNvSpPr txBox="1"/>
          <p:nvPr/>
        </p:nvSpPr>
        <p:spPr>
          <a:xfrm>
            <a:off x="246350" y="200475"/>
            <a:ext cx="11682000" cy="6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Hidden Eye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-  Phishing Tool - Supports over 34 pages to clone and phish, also 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keyloggers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OpenPhish - Phishing Intelligence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Phishing Domain Database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- Testing Repository for Phishing Domains, Web Sites and Threats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Gophish - Open Source Phishing Framework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Red Team Toolkit Phishing Resource list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Awesome Red Teaming - Initial Access, including Phishing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SEToolkit (On Kali)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Metasploit (On Kali)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gbe68f3945f_6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00" y="3238975"/>
            <a:ext cx="5839800" cy="32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be68f3945f_6_6"/>
          <p:cNvSpPr txBox="1"/>
          <p:nvPr/>
        </p:nvSpPr>
        <p:spPr>
          <a:xfrm>
            <a:off x="5096700" y="716275"/>
            <a:ext cx="281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GoPhish back to your country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2" name="Google Shape;292;gbe68f3945f_6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3324" y="277900"/>
            <a:ext cx="6591251" cy="275529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be68f3945f_6_6"/>
          <p:cNvSpPr txBox="1"/>
          <p:nvPr/>
        </p:nvSpPr>
        <p:spPr>
          <a:xfrm>
            <a:off x="626500" y="860375"/>
            <a:ext cx="3149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Gophish - Open Source Phishing Framework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be68f3945f_5_11"/>
          <p:cNvSpPr txBox="1"/>
          <p:nvPr/>
        </p:nvSpPr>
        <p:spPr>
          <a:xfrm>
            <a:off x="5096700" y="716275"/>
            <a:ext cx="281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GoPhish back to your country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gbe68f3945f_5_11"/>
          <p:cNvSpPr txBox="1"/>
          <p:nvPr/>
        </p:nvSpPr>
        <p:spPr>
          <a:xfrm>
            <a:off x="534600" y="2967300"/>
            <a:ext cx="3149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Metasploit MS word payload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1" name="Google Shape;301;gbe68f3945f_5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7200" y="1457225"/>
            <a:ext cx="6023776" cy="394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gbe68f3945f_0_2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gbe68f3945f_0_251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Activity:</a:t>
            </a:r>
            <a:endParaRPr sz="4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09" name="Google Shape;309;gbe68f3945f_0_251"/>
          <p:cNvSpPr txBox="1"/>
          <p:nvPr/>
        </p:nvSpPr>
        <p:spPr>
          <a:xfrm>
            <a:off x="430125" y="1385925"/>
            <a:ext cx="10796700" cy="46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https://tryhackme.com/room/phishinghiddeneye</a:t>
            </a:r>
            <a:endParaRPr sz="30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gbe68f3945f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19555" y="1"/>
            <a:ext cx="16202520" cy="7428088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0"/>
              </a:srgbClr>
            </a:outerShdw>
          </a:effectLst>
        </p:spPr>
      </p:pic>
      <p:pic>
        <p:nvPicPr>
          <p:cNvPr id="169" name="Google Shape;169;gbe68f3945f_0_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55786" y="356009"/>
            <a:ext cx="4280428" cy="4988894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</p:pic>
      <p:sp>
        <p:nvSpPr>
          <p:cNvPr id="170" name="Google Shape;170;gbe68f3945f_0_3"/>
          <p:cNvSpPr txBox="1"/>
          <p:nvPr/>
        </p:nvSpPr>
        <p:spPr>
          <a:xfrm>
            <a:off x="616323" y="5606709"/>
            <a:ext cx="10959300" cy="64620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Phishing</a:t>
            </a:r>
            <a:endParaRPr b="0" i="0" sz="3600" u="none" cap="none" strike="noStrik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1" name="Google Shape;171;gbe68f3945f_0_3"/>
          <p:cNvSpPr txBox="1"/>
          <p:nvPr/>
        </p:nvSpPr>
        <p:spPr>
          <a:xfrm>
            <a:off x="864786" y="122692"/>
            <a:ext cx="3606300" cy="64620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GB" sz="36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/dmuhackers</a:t>
            </a:r>
            <a:endParaRPr b="0" i="0" sz="3600" u="none" cap="none" strike="noStrik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2" name="Google Shape;172;gbe68f3945f_0_3"/>
          <p:cNvSpPr txBox="1"/>
          <p:nvPr/>
        </p:nvSpPr>
        <p:spPr>
          <a:xfrm>
            <a:off x="8413091" y="117509"/>
            <a:ext cx="4077300" cy="64620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GB" sz="36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@dmuhackers</a:t>
            </a:r>
            <a:endParaRPr b="0" i="0" sz="3600" u="none" cap="none" strike="noStrik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3" name="Google Shape;173;gbe68f3945f_0_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50687" y="146312"/>
            <a:ext cx="588724" cy="588724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</p:pic>
      <p:pic>
        <p:nvPicPr>
          <p:cNvPr id="174" name="Google Shape;174;gbe68f3945f_0_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4018" y="29319"/>
            <a:ext cx="801442" cy="78007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4"/>
          <p:cNvSpPr txBox="1"/>
          <p:nvPr/>
        </p:nvSpPr>
        <p:spPr>
          <a:xfrm>
            <a:off x="0" y="262715"/>
            <a:ext cx="12192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GB" sz="4000" u="none" cap="none" strike="noStrike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Disclaimer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" name="Google Shape;18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69205" y="1233316"/>
            <a:ext cx="3653588" cy="365358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"/>
          <p:cNvSpPr txBox="1"/>
          <p:nvPr/>
        </p:nvSpPr>
        <p:spPr>
          <a:xfrm>
            <a:off x="3047999" y="5233940"/>
            <a:ext cx="63207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GB" sz="4800" u="none" cap="none" strike="noStrike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Don’t do illegal shit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4"/>
          <p:cNvPicPr preferRelativeResize="0"/>
          <p:nvPr/>
        </p:nvPicPr>
        <p:blipFill rotWithShape="1">
          <a:blip r:embed="rId5">
            <a:alphaModFix/>
          </a:blip>
          <a:srcRect b="0" l="12814" r="24062" t="0"/>
          <a:stretch/>
        </p:blipFill>
        <p:spPr>
          <a:xfrm>
            <a:off x="413925" y="1159825"/>
            <a:ext cx="3269698" cy="388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4"/>
          <p:cNvPicPr preferRelativeResize="0"/>
          <p:nvPr/>
        </p:nvPicPr>
        <p:blipFill rotWithShape="1">
          <a:blip r:embed="rId6">
            <a:alphaModFix/>
          </a:blip>
          <a:srcRect b="0" l="14408" r="14401" t="0"/>
          <a:stretch/>
        </p:blipFill>
        <p:spPr>
          <a:xfrm>
            <a:off x="8508375" y="1705813"/>
            <a:ext cx="2980401" cy="279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gbe68f3945f_0_2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be68f3945f_0_201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Overview</a:t>
            </a:r>
            <a:endParaRPr sz="4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3" name="Google Shape;193;gbe68f3945f_0_201"/>
          <p:cNvSpPr txBox="1"/>
          <p:nvPr/>
        </p:nvSpPr>
        <p:spPr>
          <a:xfrm>
            <a:off x="430125" y="1385925"/>
            <a:ext cx="8913000" cy="46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Wtf is Phishing?</a:t>
            </a:r>
            <a:endParaRPr sz="30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Phishing and the real world</a:t>
            </a:r>
            <a:endParaRPr sz="30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Phishing tools</a:t>
            </a:r>
            <a:endParaRPr sz="30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Activity?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be68f3945f_0_1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be68f3945f_0_191"/>
          <p:cNvSpPr txBox="1"/>
          <p:nvPr/>
        </p:nvSpPr>
        <p:spPr>
          <a:xfrm>
            <a:off x="192450" y="287340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Wtf is Phishing?</a:t>
            </a:r>
            <a:endParaRPr sz="4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gbe68f3945f_0_2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be68f3945f_0_235"/>
          <p:cNvSpPr txBox="1"/>
          <p:nvPr/>
        </p:nvSpPr>
        <p:spPr>
          <a:xfrm>
            <a:off x="162825" y="174700"/>
            <a:ext cx="11498400" cy="64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“Phishing is the fraudulent attempt to obtain sensitive information or data, such as usernames, passwords and credit card details or other sensitive details, by impersonating oneself as a trustworthy entity in a digital communication.”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gbe68f3945f_5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gbe68f3945f_5_2"/>
          <p:cNvSpPr txBox="1"/>
          <p:nvPr/>
        </p:nvSpPr>
        <p:spPr>
          <a:xfrm>
            <a:off x="162825" y="174700"/>
            <a:ext cx="11498400" cy="6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Phishing is a form of social engineering, seeking to exploit human error in judgement through deception.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It can be done via many methods/forms using varying degrees of technical expertise. 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Attempts require some level of impersonation via technical and/or social means. 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Attempts often include a malicious payload.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Aims to gain money or data (such as user credentials).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gbe68f3945f_0_2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be68f3945f_0_265"/>
          <p:cNvSpPr txBox="1"/>
          <p:nvPr/>
        </p:nvSpPr>
        <p:spPr>
          <a:xfrm>
            <a:off x="162825" y="174700"/>
            <a:ext cx="11757300" cy="6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Forms of Phishing: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Spear phishing - Targeted attempt directed at specific individuals or organisations. Target specific details are used to tailor and legitimise attempts for better probability of success.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○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Whaling - 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spear phishing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targeted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at senior 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executives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and high profile/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privilege</a:t>
            </a: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users.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Catphishing &amp; catfishing - Establishing a rapport with a target in order to gain access to data or resources.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Clone phishing - Legitimate email content/details used to recreate identical ‘cloned’ emails containing.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Voice phishing/Vishing - Impersonation of legit source via a phone call.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SMS phishing/Smishing - Phishing using SMS texting.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gbe68f3945f_0_2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be68f3945f_0_274"/>
          <p:cNvSpPr txBox="1"/>
          <p:nvPr/>
        </p:nvSpPr>
        <p:spPr>
          <a:xfrm>
            <a:off x="162825" y="174700"/>
            <a:ext cx="11757300" cy="6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Exploitation techniques: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Malicious attachments/payloads: MS Office documents, PDFs, Images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○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Can aim to establish a remote foothold or even install malware such as ransomware and more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Malicious links: Links to sites that appear legitimate - this could be a cloned version of a legit site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mic Sans MS"/>
              <a:buChar char="●"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Manipulation/persuasion: Victim could be convinced to hand over sensitive data or even make transfers of funds. For example </a:t>
            </a:r>
            <a:r>
              <a:rPr lang="en-GB" sz="24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4"/>
              </a:rPr>
              <a:t>Nigerian Letter or “419” Fraud</a:t>
            </a:r>
            <a:endParaRPr sz="30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2018-05-13T11:45:40Z</dcterms:created>
</cp:coreProperties>
</file>